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62" r:id="rId2"/>
    <p:sldId id="664" r:id="rId3"/>
    <p:sldId id="691" r:id="rId4"/>
    <p:sldId id="692" r:id="rId5"/>
    <p:sldId id="693" r:id="rId6"/>
    <p:sldId id="694" r:id="rId7"/>
    <p:sldId id="695" r:id="rId8"/>
    <p:sldId id="69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5353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476" y="48"/>
      </p:cViewPr>
      <p:guideLst>
        <p:guide orient="horz" pos="4319"/>
        <p:guide pos="30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copenhaver3-gtri\Desktop\kcopenhaver\biopolymers\rheosense%20192k%20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3500418994357"/>
          <c:y val="2.1437009302393079E-2"/>
          <c:w val="0.79930587064487024"/>
          <c:h val="0.7695755148243284"/>
        </c:manualLayout>
      </c:layout>
      <c:scatterChart>
        <c:scatterStyle val="lineMarker"/>
        <c:varyColors val="0"/>
        <c:ser>
          <c:idx val="0"/>
          <c:order val="0"/>
          <c:tx>
            <c:v>nsp/c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Sheet1!$H$3:$H$8</c:f>
                <c:numCache>
                  <c:formatCode>General</c:formatCode>
                  <c:ptCount val="6"/>
                  <c:pt idx="0">
                    <c:v>1.4E-2</c:v>
                  </c:pt>
                  <c:pt idx="1">
                    <c:v>1.4999999999999999E-2</c:v>
                  </c:pt>
                  <c:pt idx="2">
                    <c:v>1.6E-2</c:v>
                  </c:pt>
                  <c:pt idx="3">
                    <c:v>2.1000000000000001E-2</c:v>
                  </c:pt>
                  <c:pt idx="4">
                    <c:v>2.4E-2</c:v>
                  </c:pt>
                  <c:pt idx="5">
                    <c:v>2.4E-2</c:v>
                  </c:pt>
                </c:numCache>
              </c:numRef>
            </c:plus>
            <c:minus>
              <c:numRef>
                <c:f>Sheet1!$H$3:$H$8</c:f>
                <c:numCache>
                  <c:formatCode>General</c:formatCode>
                  <c:ptCount val="6"/>
                  <c:pt idx="0">
                    <c:v>1.4E-2</c:v>
                  </c:pt>
                  <c:pt idx="1">
                    <c:v>1.4999999999999999E-2</c:v>
                  </c:pt>
                  <c:pt idx="2">
                    <c:v>1.6E-2</c:v>
                  </c:pt>
                  <c:pt idx="3">
                    <c:v>2.1000000000000001E-2</c:v>
                  </c:pt>
                  <c:pt idx="4">
                    <c:v>2.4E-2</c:v>
                  </c:pt>
                  <c:pt idx="5">
                    <c:v>2.4E-2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Sheet1!$B$3:$B$8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2.5</c:v>
                </c:pt>
              </c:numCache>
            </c:numRef>
          </c:xVal>
          <c:yVal>
            <c:numRef>
              <c:f>Sheet1!$J$3:$J$8</c:f>
              <c:numCache>
                <c:formatCode>General</c:formatCode>
                <c:ptCount val="6"/>
                <c:pt idx="0">
                  <c:v>0.76760563380281766</c:v>
                </c:pt>
                <c:pt idx="1">
                  <c:v>0.82130281690140872</c:v>
                </c:pt>
                <c:pt idx="2">
                  <c:v>0.8615023474178406</c:v>
                </c:pt>
                <c:pt idx="3">
                  <c:v>0.91461267605633845</c:v>
                </c:pt>
                <c:pt idx="4">
                  <c:v>0.99049295774647894</c:v>
                </c:pt>
                <c:pt idx="5">
                  <c:v>1.1302816901408452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9B-4905-A589-0EE0538432DD}"/>
            </c:ext>
          </c:extLst>
        </c:ser>
        <c:ser>
          <c:idx val="1"/>
          <c:order val="1"/>
          <c:tx>
            <c:v>ln(nrel)/c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Sheet1!$H$3:$H$8</c:f>
                <c:numCache>
                  <c:formatCode>General</c:formatCode>
                  <c:ptCount val="6"/>
                  <c:pt idx="0">
                    <c:v>1.4E-2</c:v>
                  </c:pt>
                  <c:pt idx="1">
                    <c:v>1.4999999999999999E-2</c:v>
                  </c:pt>
                  <c:pt idx="2">
                    <c:v>1.6E-2</c:v>
                  </c:pt>
                  <c:pt idx="3">
                    <c:v>2.1000000000000001E-2</c:v>
                  </c:pt>
                  <c:pt idx="4">
                    <c:v>2.4E-2</c:v>
                  </c:pt>
                  <c:pt idx="5">
                    <c:v>2.4E-2</c:v>
                  </c:pt>
                </c:numCache>
              </c:numRef>
            </c:plus>
            <c:minus>
              <c:numRef>
                <c:f>Sheet1!$H$3:$H$8</c:f>
                <c:numCache>
                  <c:formatCode>General</c:formatCode>
                  <c:ptCount val="6"/>
                  <c:pt idx="0">
                    <c:v>1.4E-2</c:v>
                  </c:pt>
                  <c:pt idx="1">
                    <c:v>1.4999999999999999E-2</c:v>
                  </c:pt>
                  <c:pt idx="2">
                    <c:v>1.6E-2</c:v>
                  </c:pt>
                  <c:pt idx="3">
                    <c:v>2.1000000000000001E-2</c:v>
                  </c:pt>
                  <c:pt idx="4">
                    <c:v>2.4E-2</c:v>
                  </c:pt>
                  <c:pt idx="5">
                    <c:v>2.4E-2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Sheet1!$B$3:$B$8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  <c:pt idx="4">
                  <c:v>1.25</c:v>
                </c:pt>
                <c:pt idx="5">
                  <c:v>2.5</c:v>
                </c:pt>
              </c:numCache>
            </c:numRef>
          </c:xVal>
          <c:yVal>
            <c:numRef>
              <c:f>Sheet1!$L$3:$L$8</c:f>
              <c:numCache>
                <c:formatCode>General</c:formatCode>
                <c:ptCount val="6"/>
                <c:pt idx="0">
                  <c:v>0.70219941676449538</c:v>
                </c:pt>
                <c:pt idx="1">
                  <c:v>0.68810317902745721</c:v>
                </c:pt>
                <c:pt idx="2">
                  <c:v>0.6645668140900477</c:v>
                </c:pt>
                <c:pt idx="3">
                  <c:v>0.649515344241688</c:v>
                </c:pt>
                <c:pt idx="4">
                  <c:v>0.64450762291329489</c:v>
                </c:pt>
                <c:pt idx="5">
                  <c:v>0.53669702461411128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9B-4905-A589-0EE0538432DD}"/>
            </c:ext>
          </c:extLst>
        </c:ser>
        <c:ser>
          <c:idx val="2"/>
          <c:order val="2"/>
          <c:spPr>
            <a:ln w="12700" cap="rnd">
              <a:solidFill>
                <a:schemeClr val="accent1">
                  <a:alpha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2.5</c:v>
                </c:pt>
              </c:numCache>
            </c:numRef>
          </c:xVal>
          <c:yVal>
            <c:numRef>
              <c:f>Sheet1!$O$2:$O$8</c:f>
              <c:numCache>
                <c:formatCode>General</c:formatCode>
                <c:ptCount val="7"/>
                <c:pt idx="0">
                  <c:v>0.74619999999999997</c:v>
                </c:pt>
                <c:pt idx="1">
                  <c:v>0.78654999999999997</c:v>
                </c:pt>
                <c:pt idx="2">
                  <c:v>0.82689999999999997</c:v>
                </c:pt>
                <c:pt idx="3">
                  <c:v>0.86724999999999997</c:v>
                </c:pt>
                <c:pt idx="4">
                  <c:v>0.90759999999999996</c:v>
                </c:pt>
                <c:pt idx="5">
                  <c:v>0.94794999999999996</c:v>
                </c:pt>
                <c:pt idx="6">
                  <c:v>1.1496999999999999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9B-4905-A589-0EE0538432DD}"/>
            </c:ext>
          </c:extLst>
        </c:ser>
        <c:ser>
          <c:idx val="3"/>
          <c:order val="3"/>
          <c:spPr>
            <a:ln w="12700" cap="rnd">
              <a:solidFill>
                <a:schemeClr val="accent2">
                  <a:alpha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2.5</c:v>
                </c:pt>
              </c:numCache>
            </c:numRef>
          </c:xVal>
          <c:yVal>
            <c:numRef>
              <c:f>Sheet1!$P$2:$P$8</c:f>
              <c:numCache>
                <c:formatCode>General</c:formatCode>
                <c:ptCount val="7"/>
                <c:pt idx="0">
                  <c:v>0.72389999999999999</c:v>
                </c:pt>
                <c:pt idx="1">
                  <c:v>0.7056</c:v>
                </c:pt>
                <c:pt idx="2">
                  <c:v>0.68730000000000002</c:v>
                </c:pt>
                <c:pt idx="3">
                  <c:v>0.66900000000000004</c:v>
                </c:pt>
                <c:pt idx="4">
                  <c:v>0.65069999999999995</c:v>
                </c:pt>
                <c:pt idx="5">
                  <c:v>0.63239999999999996</c:v>
                </c:pt>
                <c:pt idx="6">
                  <c:v>0.54089999999999994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9B-4905-A589-0EE053843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1962127"/>
        <c:axId val="801962543"/>
      </c:scatterChart>
      <c:valAx>
        <c:axId val="801962127"/>
        <c:scaling>
          <c:orientation val="minMax"/>
          <c:max val="2.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(g/dL)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962543"/>
        <c:crosses val="autoZero"/>
        <c:crossBetween val="midCat"/>
      </c:valAx>
      <c:valAx>
        <c:axId val="801962543"/>
        <c:scaling>
          <c:orientation val="minMax"/>
          <c:max val="1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η</a:t>
                </a:r>
                <a:r>
                  <a:rPr lang="en-US"/>
                  <a:t>sp/c &amp; ln(</a:t>
                </a:r>
                <a:r>
                  <a:rPr lang="el-GR"/>
                  <a:t>η</a:t>
                </a:r>
                <a:r>
                  <a:rPr lang="en-US"/>
                  <a:t>rel)/c (dL/g)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962127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CC96-DD2A-D842-97BA-0BA2B07BEF55}" type="datetime1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1207-43F1-7F44-8CBA-8FE01B41A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7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1243-EBC2-D24E-A45E-C87FF23E47A9}" type="datetime1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316F-F2C1-7C46-95A4-E082A0FE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1828800"/>
            <a:ext cx="50292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810000"/>
            <a:ext cx="3886200" cy="1752600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246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fld id="{35A4A90D-1C28-4D6D-9CA9-D0ADD194630E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000033"/>
          </a:solidFill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srgbClr val="000033">
                <a:alpha val="43000"/>
              </a:srgbClr>
            </a:outerShdw>
          </a:effec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21121"/>
            <a:ext cx="2209800" cy="998079"/>
          </a:xfrm>
          <a:prstGeom prst="rect">
            <a:avLst/>
          </a:prstGeom>
          <a:ln>
            <a:solidFill>
              <a:srgbClr val="000033"/>
            </a:solidFill>
          </a:ln>
        </p:spPr>
      </p:pic>
      <p:pic>
        <p:nvPicPr>
          <p:cNvPr id="10" name="Picture 9" descr="trademarks-big.gi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18519" r="57421" b="64296"/>
          <a:stretch/>
        </p:blipFill>
        <p:spPr>
          <a:xfrm>
            <a:off x="7924800" y="224049"/>
            <a:ext cx="975725" cy="995151"/>
          </a:xfrm>
          <a:prstGeom prst="rect">
            <a:avLst/>
          </a:prstGeom>
          <a:ln>
            <a:solidFill>
              <a:srgbClr val="000033"/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EC72-171D-46C3-8673-A4FFA1687007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5444-CA8E-488D-95C4-5BAEEB5CBE7C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A3785E0-F13E-4222-B0A0-0FFED36FFC42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0111-9449-458F-AACD-79F5F1261D20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A4B5-D760-45F7-A143-49F32FF8395A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2245-6724-4645-B5A4-4392AFF74BA0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45F-1743-4750-8BC2-60E6FAD846E2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D39A-30C8-433A-8A3F-CEA539A3360C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499A-F359-4CBD-A6D0-0CF46FC7750C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DA47-0E19-4EA9-981E-E84CE92012F2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8F04-9C49-4712-A395-954C30670BAD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solidFill>
            <a:srgbClr val="00003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33">
                <a:alpha val="43000"/>
              </a:srgbClr>
            </a:outerShdw>
          </a:effectLst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pPr defTabSz="914400"/>
            <a:fld id="{60B066A4-C330-42C2-9A42-2363275482C8}" type="datetime1">
              <a:rPr lang="en-US" smtClean="0">
                <a:solidFill>
                  <a:prstClr val="white"/>
                </a:solidFill>
              </a:rPr>
              <a:t>9/13/2019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logos.jp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02" y="6172200"/>
            <a:ext cx="1518398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665" y="1828800"/>
            <a:ext cx="6034135" cy="1470025"/>
          </a:xfrm>
        </p:spPr>
        <p:txBody>
          <a:bodyPr/>
          <a:lstStyle/>
          <a:p>
            <a:r>
              <a:rPr lang="en-US" dirty="0" err="1" smtClean="0"/>
              <a:t>RheoSense</a:t>
            </a:r>
            <a:r>
              <a:rPr lang="en-US" dirty="0" smtClean="0"/>
              <a:t> </a:t>
            </a:r>
            <a:r>
              <a:rPr lang="en-US" dirty="0" err="1" smtClean="0"/>
              <a:t>microVISC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Katie Copenhaver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5945" b="18677"/>
          <a:stretch/>
        </p:blipFill>
        <p:spPr>
          <a:xfrm>
            <a:off x="916409" y="4686300"/>
            <a:ext cx="1868122" cy="1306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1" y="1747565"/>
            <a:ext cx="2038635" cy="2038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918" y="3694326"/>
            <a:ext cx="76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rheosense microvi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74" y="1409989"/>
            <a:ext cx="5894076" cy="3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979" y="1416691"/>
            <a:ext cx="23539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RheoSense</a:t>
            </a:r>
            <a:r>
              <a:rPr lang="en-US" dirty="0" smtClean="0"/>
              <a:t> </a:t>
            </a:r>
            <a:r>
              <a:rPr lang="en-US" dirty="0" err="1" smtClean="0"/>
              <a:t>microVISC</a:t>
            </a:r>
            <a:r>
              <a:rPr lang="en-US" dirty="0" smtClean="0"/>
              <a:t> can </a:t>
            </a:r>
            <a:r>
              <a:rPr lang="en-US" dirty="0"/>
              <a:t>quickly, easily, and accurately determine viscosities of solutions </a:t>
            </a:r>
            <a:r>
              <a:rPr lang="en-US" dirty="0" smtClean="0"/>
              <a:t>from room temperature to 50° C using only 2-400 </a:t>
            </a:r>
            <a:r>
              <a:rPr lang="el-GR" dirty="0" smtClean="0"/>
              <a:t>μ</a:t>
            </a:r>
            <a:r>
              <a:rPr lang="en-US" dirty="0" smtClean="0"/>
              <a:t>L of material.</a:t>
            </a:r>
          </a:p>
          <a:p>
            <a:r>
              <a:rPr lang="en-US" dirty="0" smtClean="0"/>
              <a:t>Measurements typically take less than one minute, and multiple measurements can be performed using one loaded syringe.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RheoSense</a:t>
            </a:r>
            <a:r>
              <a:rPr lang="en-US" sz="2400" dirty="0" smtClean="0"/>
              <a:t> </a:t>
            </a:r>
            <a:r>
              <a:rPr lang="en-US" sz="2400" dirty="0" err="1" smtClean="0"/>
              <a:t>microVISC</a:t>
            </a:r>
            <a:r>
              <a:rPr lang="en-US" sz="2400" dirty="0" smtClean="0"/>
              <a:t>: fast and simple viscosity measurements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28F4476-1440-4E1F-B260-BBA14CB30E3C}" type="slidenum">
              <a:rPr lang="en-US" smtClean="0">
                <a:solidFill>
                  <a:prstClr val="white"/>
                </a:solidFill>
              </a:rPr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19" y="6157519"/>
            <a:ext cx="700481" cy="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Load pipette and press RUN to operate.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90" t="14134" r="4055" b="17068"/>
          <a:stretch/>
        </p:blipFill>
        <p:spPr>
          <a:xfrm>
            <a:off x="4481465" y="1749203"/>
            <a:ext cx="4572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44" y="1331234"/>
            <a:ext cx="43275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cleaning cycle using 1% </a:t>
            </a:r>
            <a:r>
              <a:rPr lang="en-US" sz="2200" dirty="0" err="1" smtClean="0"/>
              <a:t>Aquet</a:t>
            </a:r>
            <a:r>
              <a:rPr lang="en-US" sz="2200" dirty="0" smtClean="0"/>
              <a:t> solution (provided) should be run before and after each set of measurements.</a:t>
            </a:r>
          </a:p>
          <a:p>
            <a:r>
              <a:rPr lang="en-US" sz="2200" dirty="0" smtClean="0"/>
              <a:t>Load samples by drawing liquid up into the pipette, doing your best to minimize bubbles.</a:t>
            </a:r>
          </a:p>
          <a:p>
            <a:r>
              <a:rPr lang="en-US" sz="2200" dirty="0" smtClean="0"/>
              <a:t>Mount the loaded pipette into the unit by guiding the tip into the sample inlet port and pushing down the flange until it clicks into place.</a:t>
            </a:r>
          </a:p>
          <a:p>
            <a:r>
              <a:rPr lang="en-US" sz="2200" dirty="0" smtClean="0"/>
              <a:t>Press RUN/STOP to run in Auto, Advanced, or Cleaning mode.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82BFB01-147F-4F9F-9A37-3B6F1D284EAE}" type="slidenum">
              <a:rPr lang="en-US" smtClean="0">
                <a:solidFill>
                  <a:prstClr val="white"/>
                </a:solidFill>
              </a:r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9" y="6156899"/>
            <a:ext cx="70110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Auto mode lets the system decide all measurement parameters.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276"/>
            <a:ext cx="8229600" cy="4525963"/>
          </a:xfrm>
        </p:spPr>
        <p:txBody>
          <a:bodyPr/>
          <a:lstStyle/>
          <a:p>
            <a:r>
              <a:rPr lang="en-US" dirty="0" smtClean="0"/>
              <a:t>Auto</a:t>
            </a:r>
          </a:p>
          <a:p>
            <a:pPr lvl="1"/>
            <a:r>
              <a:rPr lang="en-US" dirty="0" smtClean="0"/>
              <a:t>System will automatically move the pusher to the plunger position, prime the sensor with test fluid, pause for sample relaxation, take a baseline measurement, and measure the viscosity of your sample. The system will try to choose a flow rate such that the pressure reading is 50% of its full scale.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533A76D-E093-46DE-99B5-BC59254CE55B}" type="slidenum">
              <a:rPr lang="en-US" smtClean="0">
                <a:solidFill>
                  <a:prstClr val="white"/>
                </a:solidFill>
              </a:r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19" y="6157519"/>
            <a:ext cx="700481" cy="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Advanced mode gives the user control over all measurement parameters.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91"/>
            <a:ext cx="8229600" cy="4525963"/>
          </a:xfrm>
        </p:spPr>
        <p:txBody>
          <a:bodyPr/>
          <a:lstStyle/>
          <a:p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The following settings can be specified or left to the machine to automatically decide</a:t>
            </a:r>
          </a:p>
          <a:p>
            <a:pPr lvl="2"/>
            <a:r>
              <a:rPr lang="en-US" dirty="0" smtClean="0"/>
              <a:t>Flow rate (</a:t>
            </a:r>
            <a:r>
              <a:rPr lang="el-GR" dirty="0" smtClean="0"/>
              <a:t>μ</a:t>
            </a:r>
            <a:r>
              <a:rPr lang="en-US" dirty="0" smtClean="0"/>
              <a:t>L/min) or shear rate (s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Priming volume</a:t>
            </a:r>
          </a:p>
          <a:p>
            <a:pPr lvl="2"/>
            <a:r>
              <a:rPr lang="en-US" dirty="0" smtClean="0"/>
              <a:t>Measurement volume</a:t>
            </a:r>
          </a:p>
          <a:p>
            <a:pPr lvl="2"/>
            <a:r>
              <a:rPr lang="en-US" dirty="0" smtClean="0"/>
              <a:t>Relaxation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1AA5F6B-9675-44B1-94E4-EEAFC97E88EF}" type="slidenum">
              <a:rPr lang="en-US" smtClean="0">
                <a:solidFill>
                  <a:prstClr val="white"/>
                </a:solidFill>
              </a:r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19" y="6157519"/>
            <a:ext cx="700481" cy="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Cleaning mode optimizes the flow rates for sensor cleaning.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32"/>
            <a:ext cx="8229600" cy="47191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Cleaning mode should be used when cleaning the sensor with 1% </a:t>
            </a:r>
            <a:r>
              <a:rPr lang="en-US" dirty="0" err="1" smtClean="0"/>
              <a:t>Aquet</a:t>
            </a:r>
            <a:r>
              <a:rPr lang="en-US" dirty="0" smtClean="0"/>
              <a:t> solution before and after measurements. Cleaning mode will automatically dispense the entire contents of the pipette at 100 </a:t>
            </a:r>
            <a:r>
              <a:rPr lang="el-GR" dirty="0" smtClean="0"/>
              <a:t>μ</a:t>
            </a:r>
            <a:r>
              <a:rPr lang="en-US" dirty="0" smtClean="0"/>
              <a:t>L/min.</a:t>
            </a:r>
          </a:p>
          <a:p>
            <a:pPr lvl="1"/>
            <a:r>
              <a:rPr lang="en-US" dirty="0" smtClean="0"/>
              <a:t>If running a polymer solution or colloidal suspension, a cleaning cycle should also be performed after measurements (and before the cleaning cycle with </a:t>
            </a:r>
            <a:r>
              <a:rPr lang="en-US" dirty="0" err="1" smtClean="0"/>
              <a:t>Aquet</a:t>
            </a:r>
            <a:r>
              <a:rPr lang="en-US" dirty="0" smtClean="0"/>
              <a:t>) using pure solvent.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84E8876-B47C-444D-B7EB-1F930FA7DE99}" type="slidenum">
              <a:rPr lang="en-US" smtClean="0">
                <a:solidFill>
                  <a:prstClr val="white"/>
                </a:solidFill>
              </a:r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19" y="6157519"/>
            <a:ext cx="700481" cy="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RheoSense</a:t>
            </a:r>
            <a:r>
              <a:rPr lang="en-US" sz="2400" dirty="0" smtClean="0"/>
              <a:t> </a:t>
            </a:r>
            <a:r>
              <a:rPr lang="en-US" sz="2400" dirty="0" err="1" smtClean="0"/>
              <a:t>microVISC</a:t>
            </a:r>
            <a:r>
              <a:rPr lang="en-US" sz="2400" dirty="0" smtClean="0"/>
              <a:t> can be used to measure intrinsic viscosity of polymers.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41" y="1328593"/>
            <a:ext cx="3472005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3100" dirty="0" smtClean="0"/>
              <a:t>192k PS in toluene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Measured at 6 concentrations, each measurement repeated 4 times.</a:t>
            </a:r>
          </a:p>
          <a:p>
            <a:pPr lvl="1">
              <a:spcAft>
                <a:spcPts val="600"/>
              </a:spcAft>
            </a:pPr>
            <a:r>
              <a:rPr lang="el-GR" sz="2600" dirty="0"/>
              <a:t>η</a:t>
            </a:r>
            <a:r>
              <a:rPr lang="en-US" sz="2600" baseline="-25000" dirty="0" err="1"/>
              <a:t>sp</a:t>
            </a:r>
            <a:r>
              <a:rPr lang="en-US" sz="2600" dirty="0"/>
              <a:t>/c </a:t>
            </a:r>
            <a:r>
              <a:rPr lang="en-US" sz="2600" dirty="0" smtClean="0"/>
              <a:t>and </a:t>
            </a:r>
            <a:r>
              <a:rPr lang="en-US" sz="2600" dirty="0"/>
              <a:t>ln(</a:t>
            </a:r>
            <a:r>
              <a:rPr lang="el-GR" sz="2600" dirty="0"/>
              <a:t>η</a:t>
            </a:r>
            <a:r>
              <a:rPr lang="en-US" sz="2600" baseline="-25000" dirty="0" err="1"/>
              <a:t>rel</a:t>
            </a:r>
            <a:r>
              <a:rPr lang="en-US" sz="2600" dirty="0"/>
              <a:t>)/</a:t>
            </a:r>
            <a:r>
              <a:rPr lang="en-US" sz="2600" dirty="0" smtClean="0"/>
              <a:t>c were extrapolated to c=0, yielding an intrinsic viscosity of 0.7351 ± 0.0096 </a:t>
            </a:r>
            <a:r>
              <a:rPr lang="en-US" sz="2600" dirty="0" err="1" smtClean="0"/>
              <a:t>dL</a:t>
            </a:r>
            <a:r>
              <a:rPr lang="en-US" sz="2600" dirty="0" smtClean="0"/>
              <a:t>/g</a:t>
            </a:r>
            <a:endParaRPr lang="en-US" sz="2600" dirty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114833"/>
              </p:ext>
            </p:extLst>
          </p:nvPr>
        </p:nvGraphicFramePr>
        <p:xfrm>
          <a:off x="3648546" y="1192791"/>
          <a:ext cx="5038254" cy="344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47430"/>
              </p:ext>
            </p:extLst>
          </p:nvPr>
        </p:nvGraphicFramePr>
        <p:xfrm>
          <a:off x="3810754" y="4779960"/>
          <a:ext cx="47138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024">
                  <a:extLst>
                    <a:ext uri="{9D8B030D-6E8A-4147-A177-3AD203B41FA5}">
                      <a16:colId xmlns:a16="http://schemas.microsoft.com/office/drawing/2014/main" val="2842641935"/>
                    </a:ext>
                  </a:extLst>
                </a:gridCol>
                <a:gridCol w="1919334">
                  <a:extLst>
                    <a:ext uri="{9D8B030D-6E8A-4147-A177-3AD203B41FA5}">
                      <a16:colId xmlns:a16="http://schemas.microsoft.com/office/drawing/2014/main" val="1516139355"/>
                    </a:ext>
                  </a:extLst>
                </a:gridCol>
                <a:gridCol w="1774480">
                  <a:extLst>
                    <a:ext uri="{9D8B030D-6E8A-4147-A177-3AD203B41FA5}">
                      <a16:colId xmlns:a16="http://schemas.microsoft.com/office/drawing/2014/main" val="2203465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Plot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Slope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Intercept</a:t>
                      </a:r>
                      <a:endParaRPr lang="en-US" b="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η</a:t>
                      </a:r>
                      <a:r>
                        <a:rPr lang="en-US" sz="1800" baseline="-25000" dirty="0" err="1" smtClean="0"/>
                        <a:t>sp</a:t>
                      </a:r>
                      <a:r>
                        <a:rPr lang="en-US" sz="1800" dirty="0" smtClean="0"/>
                        <a:t>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0.1614 ± 0.0145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0.7462 ± 0.0184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ln(</a:t>
                      </a:r>
                      <a:r>
                        <a:rPr lang="el-GR" sz="1800" dirty="0" smtClean="0"/>
                        <a:t>η</a:t>
                      </a:r>
                      <a:r>
                        <a:rPr lang="en-US" sz="1800" baseline="-25000" dirty="0" err="1" smtClean="0"/>
                        <a:t>rel</a:t>
                      </a:r>
                      <a:r>
                        <a:rPr lang="en-US" sz="1800" dirty="0" smtClean="0"/>
                        <a:t>)/c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-0.0732 ± 0.0039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0.7239 ± 0.0050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43964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CC04081-DF71-497B-971E-3DA0F740DF70}" type="slidenum">
              <a:rPr lang="en-US" smtClean="0">
                <a:solidFill>
                  <a:prstClr val="white"/>
                </a:solidFill>
              </a:r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519" y="6157519"/>
            <a:ext cx="700481" cy="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Follow these tips for safe and efficient equipment operation.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752"/>
            <a:ext cx="8229600" cy="4550860"/>
          </a:xfrm>
        </p:spPr>
        <p:txBody>
          <a:bodyPr>
            <a:noAutofit/>
          </a:bodyPr>
          <a:lstStyle/>
          <a:p>
            <a:r>
              <a:rPr lang="en-US" sz="2000" dirty="0" smtClean="0"/>
              <a:t>Wipe the outside of the pipette dry with a lint-free wipe after sample loading to avoid sensor contamination.</a:t>
            </a:r>
          </a:p>
          <a:p>
            <a:r>
              <a:rPr lang="en-US" sz="2000" dirty="0" smtClean="0"/>
              <a:t>After loading the pipette, hold it vertically and push the plunger up slightly to remove bubbles.</a:t>
            </a:r>
          </a:p>
          <a:p>
            <a:r>
              <a:rPr lang="en-US" sz="2000" dirty="0" smtClean="0"/>
              <a:t>Never manually push the plunger after mounting it into the unit.</a:t>
            </a:r>
          </a:p>
          <a:p>
            <a:r>
              <a:rPr lang="en-US" sz="2000" dirty="0" smtClean="0"/>
              <a:t>Load your sample before enabling temperature control, if possible, to cut down on equilibration time.</a:t>
            </a:r>
          </a:p>
          <a:p>
            <a:r>
              <a:rPr lang="en-US" sz="2000" dirty="0" smtClean="0"/>
              <a:t>If your sample is above 100 </a:t>
            </a:r>
            <a:r>
              <a:rPr lang="en-US" sz="2000" dirty="0" err="1" smtClean="0"/>
              <a:t>cP</a:t>
            </a:r>
            <a:r>
              <a:rPr lang="en-US" sz="2000" dirty="0" smtClean="0"/>
              <a:t>, multiple cleaning cycles may be required.</a:t>
            </a:r>
          </a:p>
          <a:p>
            <a:r>
              <a:rPr lang="en-US" sz="2000" dirty="0" smtClean="0"/>
              <a:t>If your sample contains strong acids or bases, run an extra cleaning cycle with pure water before running the cleaning cycle with </a:t>
            </a:r>
            <a:r>
              <a:rPr lang="en-US" sz="2000" dirty="0" err="1" smtClean="0"/>
              <a:t>Aquet</a:t>
            </a:r>
            <a:r>
              <a:rPr lang="en-US" sz="2000" dirty="0" smtClean="0"/>
              <a:t> solution.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4BFD53B-8842-42A7-A403-19D456FA2FC0}" type="slidenum">
              <a:rPr lang="en-US" smtClean="0">
                <a:solidFill>
                  <a:prstClr val="white"/>
                </a:solidFill>
              </a:r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19" y="6157519"/>
            <a:ext cx="700481" cy="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09963"/>
      </p:ext>
    </p:extLst>
  </p:cSld>
  <p:clrMapOvr>
    <a:masterClrMapping/>
  </p:clrMapOvr>
</p:sld>
</file>

<file path=ppt/theme/theme1.xml><?xml version="1.0" encoding="utf-8"?>
<a:theme xmlns:a="http://schemas.openxmlformats.org/drawingml/2006/main" name="Reynolds G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24876</TotalTime>
  <Words>549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Palatino Linotype</vt:lpstr>
      <vt:lpstr>Verdana</vt:lpstr>
      <vt:lpstr>Reynolds GT template</vt:lpstr>
      <vt:lpstr>RheoSense microVISC</vt:lpstr>
      <vt:lpstr>RheoSense microVISC: fast and simple viscosity measurements</vt:lpstr>
      <vt:lpstr>Load pipette and press RUN to operate.</vt:lpstr>
      <vt:lpstr>Auto mode lets the system decide all measurement parameters.</vt:lpstr>
      <vt:lpstr>Advanced mode gives the user control over all measurement parameters.</vt:lpstr>
      <vt:lpstr>Cleaning mode optimizes the flow rates for sensor cleaning.</vt:lpstr>
      <vt:lpstr>RheoSense microVISC can be used to measure intrinsic viscosity of polymers.</vt:lpstr>
      <vt:lpstr>Follow these tips for safe and efficient equipment operation.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</dc:creator>
  <cp:lastModifiedBy>Russo, Paul S</cp:lastModifiedBy>
  <cp:revision>599</cp:revision>
  <dcterms:created xsi:type="dcterms:W3CDTF">2014-09-28T22:43:34Z</dcterms:created>
  <dcterms:modified xsi:type="dcterms:W3CDTF">2019-09-13T20:18:56Z</dcterms:modified>
</cp:coreProperties>
</file>